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70" r:id="rId10"/>
    <p:sldId id="262" r:id="rId11"/>
    <p:sldId id="271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Amatic SC" panose="00000500000000000000" pitchFamily="2" charset="-79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wanky and Moo Moo" panose="020B0604020202020204" charset="0"/>
      <p:regular r:id="rId27"/>
    </p:embeddedFont>
    <p:embeddedFont>
      <p:font typeface="Swis721 BT 1" panose="020B0604020202020204"/>
      <p:regular r:id="rId28"/>
    </p:embeddedFont>
    <p:embeddedFont>
      <p:font typeface="Swis721 BT 2" panose="020B060402020202020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 Suithoff" userId="25743afb-5b3a-467f-8e86-1b6e3ca2dae0" providerId="ADAL" clId="{5B3D04A4-9386-46EC-A55B-9B86500CEAFF}"/>
    <pc:docChg chg="addSld modSld">
      <pc:chgData name="Johan Suithoff" userId="25743afb-5b3a-467f-8e86-1b6e3ca2dae0" providerId="ADAL" clId="{5B3D04A4-9386-46EC-A55B-9B86500CEAFF}" dt="2021-02-17T15:29:46.917" v="57" actId="20577"/>
      <pc:docMkLst>
        <pc:docMk/>
      </pc:docMkLst>
      <pc:sldChg chg="modSp mod">
        <pc:chgData name="Johan Suithoff" userId="25743afb-5b3a-467f-8e86-1b6e3ca2dae0" providerId="ADAL" clId="{5B3D04A4-9386-46EC-A55B-9B86500CEAFF}" dt="2021-02-17T15:26:50.729" v="18" actId="1076"/>
        <pc:sldMkLst>
          <pc:docMk/>
          <pc:sldMk cId="0" sldId="256"/>
        </pc:sldMkLst>
        <pc:grpChg chg="mod">
          <ac:chgData name="Johan Suithoff" userId="25743afb-5b3a-467f-8e86-1b6e3ca2dae0" providerId="ADAL" clId="{5B3D04A4-9386-46EC-A55B-9B86500CEAFF}" dt="2021-02-17T15:26:50.729" v="18" actId="1076"/>
          <ac:grpSpMkLst>
            <pc:docMk/>
            <pc:sldMk cId="0" sldId="256"/>
            <ac:grpSpMk id="5" creationId="{00000000-0000-0000-0000-000000000000}"/>
          </ac:grpSpMkLst>
        </pc:grpChg>
      </pc:sldChg>
      <pc:sldChg chg="modAnim">
        <pc:chgData name="Johan Suithoff" userId="25743afb-5b3a-467f-8e86-1b6e3ca2dae0" providerId="ADAL" clId="{5B3D04A4-9386-46EC-A55B-9B86500CEAFF}" dt="2021-02-17T15:22:58.256" v="4"/>
        <pc:sldMkLst>
          <pc:docMk/>
          <pc:sldMk cId="0" sldId="264"/>
        </pc:sldMkLst>
      </pc:sldChg>
      <pc:sldChg chg="modSp modAnim">
        <pc:chgData name="Johan Suithoff" userId="25743afb-5b3a-467f-8e86-1b6e3ca2dae0" providerId="ADAL" clId="{5B3D04A4-9386-46EC-A55B-9B86500CEAFF}" dt="2021-02-17T15:29:46.917" v="57" actId="20577"/>
        <pc:sldMkLst>
          <pc:docMk/>
          <pc:sldMk cId="0" sldId="268"/>
        </pc:sldMkLst>
        <pc:spChg chg="mod">
          <ac:chgData name="Johan Suithoff" userId="25743afb-5b3a-467f-8e86-1b6e3ca2dae0" providerId="ADAL" clId="{5B3D04A4-9386-46EC-A55B-9B86500CEAFF}" dt="2021-02-17T15:29:46.917" v="57" actId="20577"/>
          <ac:spMkLst>
            <pc:docMk/>
            <pc:sldMk cId="0" sldId="268"/>
            <ac:spMk id="7" creationId="{00000000-0000-0000-0000-000000000000}"/>
          </ac:spMkLst>
        </pc:spChg>
      </pc:sldChg>
      <pc:sldChg chg="addSp modSp new mod modAnim">
        <pc:chgData name="Johan Suithoff" userId="25743afb-5b3a-467f-8e86-1b6e3ca2dae0" providerId="ADAL" clId="{5B3D04A4-9386-46EC-A55B-9B86500CEAFF}" dt="2021-02-17T15:25:27.391" v="8" actId="14100"/>
        <pc:sldMkLst>
          <pc:docMk/>
          <pc:sldMk cId="517118993" sldId="271"/>
        </pc:sldMkLst>
        <pc:picChg chg="add mod">
          <ac:chgData name="Johan Suithoff" userId="25743afb-5b3a-467f-8e86-1b6e3ca2dae0" providerId="ADAL" clId="{5B3D04A4-9386-46EC-A55B-9B86500CEAFF}" dt="2021-02-17T15:25:27.391" v="8" actId="14100"/>
          <ac:picMkLst>
            <pc:docMk/>
            <pc:sldMk cId="517118993" sldId="271"/>
            <ac:picMk id="2" creationId="{02FFC7E7-24E0-45AE-A53C-039166501E13}"/>
          </ac:picMkLst>
        </pc:picChg>
      </pc:sldChg>
    </pc:docChg>
  </pc:docChgLst>
  <pc:docChgLst>
    <pc:chgData name="Johan Suithoff | HipHelpt" userId="25743afb-5b3a-467f-8e86-1b6e3ca2dae0" providerId="ADAL" clId="{B1590813-F873-4281-9B04-E2E573084A92}"/>
    <pc:docChg chg="modSld">
      <pc:chgData name="Johan Suithoff | HipHelpt" userId="25743afb-5b3a-467f-8e86-1b6e3ca2dae0" providerId="ADAL" clId="{B1590813-F873-4281-9B04-E2E573084A92}" dt="2021-09-14T17:45:14.138" v="0" actId="1036"/>
      <pc:docMkLst>
        <pc:docMk/>
      </pc:docMkLst>
      <pc:sldChg chg="modSp mod">
        <pc:chgData name="Johan Suithoff | HipHelpt" userId="25743afb-5b3a-467f-8e86-1b6e3ca2dae0" providerId="ADAL" clId="{B1590813-F873-4281-9B04-E2E573084A92}" dt="2021-09-14T17:45:14.138" v="0" actId="1036"/>
        <pc:sldMkLst>
          <pc:docMk/>
          <pc:sldMk cId="0" sldId="258"/>
        </pc:sldMkLst>
        <pc:picChg chg="mod">
          <ac:chgData name="Johan Suithoff | HipHelpt" userId="25743afb-5b3a-467f-8e86-1b6e3ca2dae0" providerId="ADAL" clId="{B1590813-F873-4281-9B04-E2E573084A92}" dt="2021-09-14T17:45:14.138" v="0" actId="1036"/>
          <ac:picMkLst>
            <pc:docMk/>
            <pc:sldMk cId="0" sldId="258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CEEB6-6C53-4F3D-93AA-103B5BA123EC}" type="datetimeFigureOut">
              <a:rPr lang="nl-NL" smtClean="0"/>
              <a:t>14-9-2021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3D32E-3511-4B3D-B9D9-9BD1B7709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7857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3D32E-3511-4B3D-B9D9-9BD1B77094D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41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ki7FB1imo0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9tQZsyAlcN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bQ3RuGSFzQ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627" y="6324919"/>
            <a:ext cx="18554811" cy="5866763"/>
            <a:chOff x="0" y="0"/>
            <a:chExt cx="5440758" cy="17202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0758" cy="1720289"/>
            </a:xfrm>
            <a:custGeom>
              <a:avLst/>
              <a:gdLst/>
              <a:ahLst/>
              <a:cxnLst/>
              <a:rect l="l" t="t" r="r" b="b"/>
              <a:pathLst>
                <a:path w="5440758" h="1720289">
                  <a:moveTo>
                    <a:pt x="0" y="0"/>
                  </a:moveTo>
                  <a:lnTo>
                    <a:pt x="5440758" y="0"/>
                  </a:lnTo>
                  <a:lnTo>
                    <a:pt x="5440758" y="1720289"/>
                  </a:lnTo>
                  <a:lnTo>
                    <a:pt x="0" y="1720289"/>
                  </a:lnTo>
                  <a:close/>
                </a:path>
              </a:pathLst>
            </a:custGeom>
            <a:solidFill>
              <a:srgbClr val="C6232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-79627" y="5329117"/>
            <a:ext cx="7798951" cy="122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8"/>
              </a:lnSpc>
            </a:pPr>
            <a:r>
              <a:rPr lang="en-US" sz="9105" spc="400">
                <a:solidFill>
                  <a:srgbClr val="FFFFFF"/>
                </a:solidFill>
                <a:latin typeface="Amatic SC"/>
              </a:rPr>
              <a:t>INTRODUCTIE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2325827"/>
            <a:ext cx="18288000" cy="6006579"/>
            <a:chOff x="0" y="0"/>
            <a:chExt cx="24384000" cy="800877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7807" b="32926"/>
            <a:stretch>
              <a:fillRect/>
            </a:stretch>
          </p:blipFill>
          <p:spPr>
            <a:xfrm>
              <a:off x="0" y="0"/>
              <a:ext cx="24384000" cy="8008772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01567" y="253307"/>
            <a:ext cx="3725612" cy="15507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566936" y="8900795"/>
            <a:ext cx="899487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Swis721 BT 1"/>
              </a:rPr>
              <a:t>zodat niemand alleen hoeft te staan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22727" y="1028700"/>
            <a:ext cx="5136573" cy="8229600"/>
            <a:chOff x="0" y="0"/>
            <a:chExt cx="6848764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8874" r="18874"/>
            <a:stretch>
              <a:fillRect/>
            </a:stretch>
          </p:blipFill>
          <p:spPr>
            <a:xfrm>
              <a:off x="0" y="0"/>
              <a:ext cx="6848764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923925"/>
            <a:ext cx="5282311" cy="95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9"/>
              </a:lnSpc>
            </a:pPr>
            <a:r>
              <a:rPr lang="en-US" sz="5635">
                <a:solidFill>
                  <a:srgbClr val="52ACB6"/>
                </a:solidFill>
                <a:latin typeface="Swis721 BT 1"/>
              </a:rPr>
              <a:t>Helpen als kerk</a:t>
            </a:r>
          </a:p>
        </p:txBody>
      </p:sp>
      <p:sp>
        <p:nvSpPr>
          <p:cNvPr id="5" name="TextBox 5"/>
          <p:cNvSpPr txBox="1"/>
          <p:nvPr/>
        </p:nvSpPr>
        <p:spPr>
          <a:xfrm rot="-347700">
            <a:off x="4446226" y="675138"/>
            <a:ext cx="8801805" cy="63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6"/>
              </a:lnSpc>
              <a:spcBef>
                <a:spcPct val="0"/>
              </a:spcBef>
            </a:pPr>
            <a:r>
              <a:rPr lang="en-US" sz="3654">
                <a:solidFill>
                  <a:srgbClr val="C6232B"/>
                </a:solidFill>
                <a:latin typeface="Swanky and Moo Moo"/>
              </a:rPr>
              <a:t>help jij mee?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585210"/>
            <a:ext cx="9708323" cy="4267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2"/>
              </a:lnSpc>
              <a:spcBef>
                <a:spcPct val="0"/>
              </a:spcBef>
            </a:pPr>
            <a:r>
              <a:rPr lang="en-US" sz="2909" spc="87" dirty="0" err="1">
                <a:solidFill>
                  <a:srgbClr val="58595B"/>
                </a:solidFill>
                <a:latin typeface="Swis721 BT 1"/>
              </a:rPr>
              <a:t>Meedoen</a:t>
            </a:r>
            <a:r>
              <a:rPr lang="en-US" sz="2909" spc="87" dirty="0">
                <a:solidFill>
                  <a:srgbClr val="58595B"/>
                </a:solidFill>
                <a:latin typeface="Swis721 BT 1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1"/>
              </a:rPr>
              <a:t>heeft</a:t>
            </a:r>
            <a:r>
              <a:rPr lang="en-US" sz="2909" spc="87" dirty="0">
                <a:solidFill>
                  <a:srgbClr val="58595B"/>
                </a:solidFill>
                <a:latin typeface="Swis721 BT 1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1"/>
              </a:rPr>
              <a:t>allerlei</a:t>
            </a:r>
            <a:r>
              <a:rPr lang="en-US" sz="2909" spc="87" dirty="0">
                <a:solidFill>
                  <a:srgbClr val="58595B"/>
                </a:solidFill>
                <a:latin typeface="Swis721 BT 1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1"/>
              </a:rPr>
              <a:t>voordelen</a:t>
            </a:r>
            <a:r>
              <a:rPr lang="en-US" sz="2909" spc="87" dirty="0">
                <a:solidFill>
                  <a:srgbClr val="58595B"/>
                </a:solidFill>
                <a:latin typeface="Swis721 BT 1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1"/>
              </a:rPr>
              <a:t>voor</a:t>
            </a:r>
            <a:r>
              <a:rPr lang="en-US" sz="2909" spc="87" dirty="0">
                <a:solidFill>
                  <a:srgbClr val="58595B"/>
                </a:solidFill>
                <a:latin typeface="Swis721 BT 1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1"/>
              </a:rPr>
              <a:t>kerken</a:t>
            </a:r>
            <a:r>
              <a:rPr lang="en-US" sz="2909" spc="87" dirty="0">
                <a:solidFill>
                  <a:srgbClr val="58595B"/>
                </a:solidFill>
                <a:latin typeface="Swis721 BT 1"/>
              </a:rPr>
              <a:t>:</a:t>
            </a:r>
          </a:p>
          <a:p>
            <a:pPr marL="628188" lvl="1" indent="-314094">
              <a:lnSpc>
                <a:spcPts val="3782"/>
              </a:lnSpc>
              <a:buFont typeface="Arial"/>
              <a:buChar char="•"/>
            </a:pP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HipHelpt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stimuleert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mensen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om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hulp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te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bieden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in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hun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eigen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omgeving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.</a:t>
            </a:r>
          </a:p>
          <a:p>
            <a:pPr marL="628188" lvl="1" indent="-314094">
              <a:lnSpc>
                <a:spcPts val="3782"/>
              </a:lnSpc>
              <a:buFont typeface="Arial"/>
              <a:buChar char="•"/>
            </a:pP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Gemeenteleden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krijgen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zicht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op de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nood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in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hun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eigen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wijk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of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dorp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.</a:t>
            </a:r>
          </a:p>
          <a:p>
            <a:pPr marL="628188" lvl="1" indent="-314094">
              <a:lnSpc>
                <a:spcPts val="3782"/>
              </a:lnSpc>
              <a:buFont typeface="Arial"/>
              <a:buChar char="•"/>
            </a:pP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Vrijwilligers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komen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namens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de eigen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kerk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over de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vloer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.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Daardoor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krijgt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de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kerk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een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gezicht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.</a:t>
            </a:r>
          </a:p>
          <a:p>
            <a:pPr marL="628188" lvl="1" indent="-314094">
              <a:lnSpc>
                <a:spcPts val="3782"/>
              </a:lnSpc>
              <a:buFont typeface="Arial"/>
              <a:buChar char="•"/>
            </a:pP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Kerken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werken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samen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en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bereiken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daardoor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meer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 dan </a:t>
            </a:r>
            <a:r>
              <a:rPr lang="en-US" sz="2909" spc="87" dirty="0" err="1">
                <a:solidFill>
                  <a:srgbClr val="58595B"/>
                </a:solidFill>
                <a:latin typeface="Swis721 BT 2"/>
              </a:rPr>
              <a:t>alleen</a:t>
            </a:r>
            <a:r>
              <a:rPr lang="en-US" sz="2909" spc="87" dirty="0">
                <a:solidFill>
                  <a:srgbClr val="58595B"/>
                </a:solidFill>
                <a:latin typeface="Swis721 BT 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207" b="22941"/>
          <a:stretch>
            <a:fillRect/>
          </a:stretch>
        </p:blipFill>
        <p:spPr>
          <a:xfrm>
            <a:off x="-280082" y="-320773"/>
            <a:ext cx="18848164" cy="772372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25020" y="6995381"/>
            <a:ext cx="18613020" cy="3819817"/>
            <a:chOff x="0" y="0"/>
            <a:chExt cx="6296256" cy="1292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6256" cy="1292135"/>
            </a:xfrm>
            <a:custGeom>
              <a:avLst/>
              <a:gdLst/>
              <a:ahLst/>
              <a:cxnLst/>
              <a:rect l="l" t="t" r="r" b="b"/>
              <a:pathLst>
                <a:path w="6296256" h="1292135">
                  <a:moveTo>
                    <a:pt x="0" y="0"/>
                  </a:moveTo>
                  <a:lnTo>
                    <a:pt x="6296256" y="0"/>
                  </a:lnTo>
                  <a:lnTo>
                    <a:pt x="6296256" y="1292135"/>
                  </a:lnTo>
                  <a:lnTo>
                    <a:pt x="0" y="129213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548642" y="4777829"/>
            <a:ext cx="6731978" cy="3900858"/>
            <a:chOff x="0" y="0"/>
            <a:chExt cx="2720140" cy="1576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0140" cy="1576190"/>
            </a:xfrm>
            <a:custGeom>
              <a:avLst/>
              <a:gdLst/>
              <a:ahLst/>
              <a:cxnLst/>
              <a:rect l="l" t="t" r="r" b="b"/>
              <a:pathLst>
                <a:path w="2720140" h="1576190">
                  <a:moveTo>
                    <a:pt x="0" y="0"/>
                  </a:moveTo>
                  <a:lnTo>
                    <a:pt x="2720140" y="0"/>
                  </a:lnTo>
                  <a:lnTo>
                    <a:pt x="2720140" y="1576190"/>
                  </a:lnTo>
                  <a:lnTo>
                    <a:pt x="0" y="1576190"/>
                  </a:lnTo>
                  <a:close/>
                </a:path>
              </a:pathLst>
            </a:custGeom>
            <a:solidFill>
              <a:srgbClr val="52ACB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-1082129" y="5598860"/>
            <a:ext cx="7798951" cy="241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8"/>
              </a:lnSpc>
            </a:pPr>
            <a:r>
              <a:rPr lang="en-US" sz="9105" spc="400">
                <a:solidFill>
                  <a:srgbClr val="FFFFFF"/>
                </a:solidFill>
                <a:latin typeface="Amatic SC"/>
              </a:rPr>
              <a:t>HIP HELPT</a:t>
            </a:r>
          </a:p>
          <a:p>
            <a:pPr algn="ctr">
              <a:lnSpc>
                <a:spcPts val="9378"/>
              </a:lnSpc>
            </a:pPr>
            <a:r>
              <a:rPr lang="en-US" sz="9105" spc="400">
                <a:solidFill>
                  <a:srgbClr val="FFFFFF"/>
                </a:solidFill>
                <a:latin typeface="Amatic SC"/>
              </a:rPr>
              <a:t>KIRSTEN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732243"/>
            <a:ext cx="7900159" cy="14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Swis721 Lt BT"/>
              </a:rPr>
              <a:t>"Alsof ik het ene cadeautje na het andere kreeg.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54846" y="2192743"/>
            <a:ext cx="8878467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Swis721 BT 1"/>
              </a:rPr>
              <a:t>Ik krijg er nog kippenvel van"</a:t>
            </a:r>
          </a:p>
        </p:txBody>
      </p:sp>
      <p:sp>
        <p:nvSpPr>
          <p:cNvPr id="10" name="TextBox 10"/>
          <p:cNvSpPr txBox="1"/>
          <p:nvPr/>
        </p:nvSpPr>
        <p:spPr>
          <a:xfrm rot="-168166">
            <a:off x="6254254" y="7579850"/>
            <a:ext cx="10412354" cy="2574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6"/>
              </a:lnSpc>
            </a:pPr>
            <a:r>
              <a:rPr lang="en-US" sz="3654">
                <a:solidFill>
                  <a:srgbClr val="C6232B"/>
                </a:solidFill>
                <a:latin typeface="Swanky and Moo Moo"/>
              </a:rPr>
              <a:t>door in de week van haar </a:t>
            </a:r>
          </a:p>
          <a:p>
            <a:pPr algn="ctr">
              <a:lnSpc>
                <a:spcPts val="5116"/>
              </a:lnSpc>
              <a:spcBef>
                <a:spcPct val="0"/>
              </a:spcBef>
            </a:pPr>
            <a:r>
              <a:rPr lang="en-US" sz="3654">
                <a:solidFill>
                  <a:srgbClr val="C6232B"/>
                </a:solidFill>
                <a:latin typeface="Swanky and Moo Moo"/>
              </a:rPr>
              <a:t>verhuizing allerlei klusjes in huis te doen. Kirsten kon dit niet door haar reuma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991094"/>
            <a:ext cx="18288000" cy="4880657"/>
            <a:chOff x="0" y="0"/>
            <a:chExt cx="6186311" cy="1650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650988"/>
            </a:xfrm>
            <a:custGeom>
              <a:avLst/>
              <a:gdLst/>
              <a:ahLst/>
              <a:cxnLst/>
              <a:rect l="l" t="t" r="r" b="b"/>
              <a:pathLst>
                <a:path w="6186311" h="1650988">
                  <a:moveTo>
                    <a:pt x="0" y="0"/>
                  </a:moveTo>
                  <a:lnTo>
                    <a:pt x="6186311" y="0"/>
                  </a:lnTo>
                  <a:lnTo>
                    <a:pt x="6186311" y="1650988"/>
                  </a:lnTo>
                  <a:lnTo>
                    <a:pt x="0" y="1650988"/>
                  </a:lnTo>
                  <a:close/>
                </a:path>
              </a:pathLst>
            </a:custGeom>
            <a:solidFill>
              <a:srgbClr val="C6232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93371" y="5143500"/>
            <a:ext cx="11301259" cy="16951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5774" b="45516"/>
          <a:stretch>
            <a:fillRect/>
          </a:stretch>
        </p:blipFill>
        <p:spPr>
          <a:xfrm>
            <a:off x="0" y="0"/>
            <a:ext cx="18288000" cy="350017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3740350"/>
            <a:ext cx="10999668" cy="95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9"/>
              </a:lnSpc>
            </a:pPr>
            <a:r>
              <a:rPr lang="en-US" sz="5635">
                <a:solidFill>
                  <a:srgbClr val="52ACB6"/>
                </a:solidFill>
                <a:latin typeface="Swis721 BT 1"/>
              </a:rPr>
              <a:t>Van kop koffie tot hulp in de tuin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246092"/>
            <a:ext cx="16230600" cy="1185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3387">
                <a:solidFill>
                  <a:srgbClr val="FFFFFF"/>
                </a:solidFill>
                <a:latin typeface="Swis721 Lt BT"/>
              </a:rPr>
              <a:t>Alle vragen komen binnen bij de helpdesk. Tijdens een gesprek stelt een medewerker van HipHelpt vast om wat voor vraag het gaat.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29785" y="8627535"/>
            <a:ext cx="12228431" cy="1185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3387">
                <a:solidFill>
                  <a:srgbClr val="FFFFFF"/>
                </a:solidFill>
                <a:latin typeface="Swis721 BT 1"/>
              </a:rPr>
              <a:t>Is het iemand die geen sociaal netwerk heeft en de klus zelf niet kan betalen? Dan is HipHelpt het juiste adres.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2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715" r="14715"/>
          <a:stretch>
            <a:fillRect/>
          </a:stretch>
        </p:blipFill>
        <p:spPr>
          <a:xfrm>
            <a:off x="0" y="0"/>
            <a:ext cx="967923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0309" y="-2828925"/>
            <a:ext cx="5657850" cy="5657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348017" y="300131"/>
            <a:ext cx="2662435" cy="72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1"/>
              </a:lnSpc>
            </a:pPr>
            <a:r>
              <a:rPr lang="en-US" sz="4251">
                <a:solidFill>
                  <a:srgbClr val="52ACB6"/>
                </a:solidFill>
                <a:latin typeface="Swis721 BT 1"/>
              </a:rPr>
              <a:t>Zes pijlers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9782" y="1165336"/>
            <a:ext cx="3658906" cy="73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8595B"/>
                </a:solidFill>
                <a:latin typeface="Swis721 BT 1"/>
              </a:rPr>
              <a:t>De HipHelpt locaties werken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8595B"/>
                </a:solidFill>
                <a:latin typeface="Swis721 BT 1"/>
              </a:rPr>
              <a:t>met zes pijlers: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87984" y="2790825"/>
            <a:ext cx="6771316" cy="643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4160"/>
              </a:lnSpc>
              <a:buFont typeface="Arial"/>
              <a:buChar char="•"/>
            </a:pPr>
            <a:r>
              <a:rPr lang="en-US" sz="3199" spc="95" dirty="0" err="1">
                <a:solidFill>
                  <a:srgbClr val="FFFFFF"/>
                </a:solidFill>
                <a:latin typeface="Swis721 Lt BT"/>
              </a:rPr>
              <a:t>Draagvlak</a:t>
            </a:r>
            <a:r>
              <a:rPr lang="en-US" sz="3199" spc="95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199" spc="95" dirty="0" err="1">
                <a:solidFill>
                  <a:srgbClr val="FFFFFF"/>
                </a:solidFill>
                <a:latin typeface="Swis721 Lt BT"/>
              </a:rPr>
              <a:t>onder</a:t>
            </a:r>
            <a:r>
              <a:rPr lang="en-US" sz="3199" spc="95" dirty="0">
                <a:solidFill>
                  <a:srgbClr val="FFFFFF"/>
                </a:solidFill>
                <a:latin typeface="Swis721 Lt BT"/>
              </a:rPr>
              <a:t> (</a:t>
            </a:r>
            <a:r>
              <a:rPr lang="en-US" sz="3199" spc="95" dirty="0" err="1">
                <a:solidFill>
                  <a:srgbClr val="FFFFFF"/>
                </a:solidFill>
                <a:latin typeface="Swis721 Lt BT"/>
              </a:rPr>
              <a:t>minimaal</a:t>
            </a:r>
            <a:r>
              <a:rPr lang="en-US" sz="3199" spc="95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199" spc="95" dirty="0" err="1">
                <a:solidFill>
                  <a:srgbClr val="FFFFFF"/>
                </a:solidFill>
                <a:latin typeface="Swis721 Lt BT"/>
              </a:rPr>
              <a:t>drie</a:t>
            </a:r>
            <a:r>
              <a:rPr lang="en-US" sz="3199" spc="95" dirty="0">
                <a:solidFill>
                  <a:srgbClr val="FFFFFF"/>
                </a:solidFill>
                <a:latin typeface="Swis721 Lt BT"/>
              </a:rPr>
              <a:t>) </a:t>
            </a:r>
            <a:r>
              <a:rPr lang="en-US" sz="3199" spc="95" dirty="0" err="1">
                <a:solidFill>
                  <a:srgbClr val="FFFFFF"/>
                </a:solidFill>
                <a:latin typeface="Swis721 Lt BT"/>
              </a:rPr>
              <a:t>samenwerkende</a:t>
            </a:r>
            <a:r>
              <a:rPr lang="en-US" sz="3199" spc="95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199" spc="95" dirty="0" err="1">
                <a:solidFill>
                  <a:srgbClr val="FFFFFF"/>
                </a:solidFill>
                <a:latin typeface="Swis721 Lt BT"/>
              </a:rPr>
              <a:t>kerken</a:t>
            </a:r>
            <a:endParaRPr lang="en-US" sz="3199" spc="95" dirty="0">
              <a:solidFill>
                <a:srgbClr val="FFFFFF"/>
              </a:solidFill>
              <a:latin typeface="Swis721 Lt BT"/>
            </a:endParaRPr>
          </a:p>
          <a:p>
            <a:pPr marL="690880" lvl="1" indent="-345440">
              <a:lnSpc>
                <a:spcPts val="4160"/>
              </a:lnSpc>
              <a:buFont typeface="Arial"/>
              <a:buChar char="•"/>
            </a:pP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Samenwerking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met de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burgerlijke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gemeente</a:t>
            </a:r>
            <a:endParaRPr lang="en-US" sz="3200" spc="96" dirty="0">
              <a:solidFill>
                <a:srgbClr val="FFFFFF"/>
              </a:solidFill>
              <a:latin typeface="Swis721 Lt BT"/>
            </a:endParaRPr>
          </a:p>
          <a:p>
            <a:pPr marL="690880" lvl="1" indent="-345440">
              <a:lnSpc>
                <a:spcPts val="4160"/>
              </a:lnSpc>
              <a:buFont typeface="Arial"/>
              <a:buChar char="•"/>
            </a:pP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Toepassing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van de HipHelpt-database</a:t>
            </a:r>
          </a:p>
          <a:p>
            <a:pPr marL="690880" lvl="1" indent="-345440">
              <a:lnSpc>
                <a:spcPts val="4160"/>
              </a:lnSpc>
              <a:buFont typeface="Arial"/>
              <a:buChar char="•"/>
            </a:pP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Getrainde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plaatscoördinator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,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helpdeskmedewerkers</a:t>
            </a:r>
            <a:r>
              <a:rPr lang="en-US" sz="3200" spc="96">
                <a:solidFill>
                  <a:srgbClr val="FFFFFF"/>
                </a:solidFill>
                <a:latin typeface="Swis721 Lt BT"/>
              </a:rPr>
              <a:t> </a:t>
            </a:r>
          </a:p>
          <a:p>
            <a:pPr marL="690880" lvl="1" indent="-345440">
              <a:lnSpc>
                <a:spcPts val="4160"/>
              </a:lnSpc>
              <a:buFont typeface="Arial"/>
              <a:buChar char="•"/>
            </a:pPr>
            <a:r>
              <a:rPr lang="en-US" sz="3200" spc="96">
                <a:solidFill>
                  <a:srgbClr val="FFFFFF"/>
                </a:solidFill>
                <a:latin typeface="Swis721 Lt BT"/>
              </a:rPr>
              <a:t>Voldoende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vrijwilligers</a:t>
            </a:r>
            <a:endParaRPr lang="en-US" sz="3200" spc="96" dirty="0">
              <a:solidFill>
                <a:srgbClr val="FFFFFF"/>
              </a:solidFill>
              <a:latin typeface="Swis721 Lt BT"/>
            </a:endParaRPr>
          </a:p>
          <a:p>
            <a:pPr marL="690880" lvl="1" indent="-345440">
              <a:lnSpc>
                <a:spcPts val="4159"/>
              </a:lnSpc>
              <a:buFont typeface="Arial"/>
              <a:buChar char="•"/>
            </a:pP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Lokale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stichting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met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bestuur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dat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zorg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draagt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voor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 (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financiële</a:t>
            </a:r>
            <a:r>
              <a:rPr lang="en-US" sz="3200" spc="96" dirty="0">
                <a:solidFill>
                  <a:srgbClr val="FFFFFF"/>
                </a:solidFill>
                <a:latin typeface="Swis721 Lt BT"/>
              </a:rPr>
              <a:t>) </a:t>
            </a:r>
            <a:r>
              <a:rPr lang="en-US" sz="3200" spc="96" dirty="0" err="1">
                <a:solidFill>
                  <a:srgbClr val="FFFFFF"/>
                </a:solidFill>
                <a:latin typeface="Swis721 Lt BT"/>
              </a:rPr>
              <a:t>duurzaamheid</a:t>
            </a:r>
            <a:endParaRPr lang="en-US" sz="3200" spc="96" dirty="0">
              <a:solidFill>
                <a:srgbClr val="FFFFFF"/>
              </a:solidFill>
              <a:latin typeface="Swis721 Lt B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028700"/>
            <a:ext cx="4405808" cy="18339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050039"/>
            <a:ext cx="18288000" cy="3168335"/>
            <a:chOff x="0" y="0"/>
            <a:chExt cx="24384000" cy="422444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1437" b="42608"/>
            <a:stretch>
              <a:fillRect/>
            </a:stretch>
          </p:blipFill>
          <p:spPr>
            <a:xfrm>
              <a:off x="0" y="0"/>
              <a:ext cx="24384000" cy="4224446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6218374"/>
            <a:ext cx="18288000" cy="2372494"/>
            <a:chOff x="0" y="0"/>
            <a:chExt cx="6186311" cy="802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802547"/>
            </a:xfrm>
            <a:custGeom>
              <a:avLst/>
              <a:gdLst/>
              <a:ahLst/>
              <a:cxnLst/>
              <a:rect l="l" t="t" r="r" b="b"/>
              <a:pathLst>
                <a:path w="6186311" h="802547">
                  <a:moveTo>
                    <a:pt x="0" y="0"/>
                  </a:moveTo>
                  <a:lnTo>
                    <a:pt x="6186311" y="0"/>
                  </a:lnTo>
                  <a:lnTo>
                    <a:pt x="6186311" y="802547"/>
                  </a:lnTo>
                  <a:lnTo>
                    <a:pt x="0" y="802547"/>
                  </a:lnTo>
                  <a:close/>
                </a:path>
              </a:pathLst>
            </a:custGeom>
            <a:solidFill>
              <a:srgbClr val="C6232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84044" b="4289"/>
          <a:stretch>
            <a:fillRect/>
          </a:stretch>
        </p:blipFill>
        <p:spPr>
          <a:xfrm>
            <a:off x="2233242" y="8674618"/>
            <a:ext cx="13821515" cy="16123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168166">
            <a:off x="4562416" y="1517158"/>
            <a:ext cx="10412354" cy="127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6"/>
              </a:lnSpc>
            </a:pPr>
            <a:r>
              <a:rPr lang="en-US" sz="3654">
                <a:solidFill>
                  <a:srgbClr val="C6232B"/>
                </a:solidFill>
                <a:latin typeface="Swanky and Moo Moo"/>
              </a:rPr>
              <a:t>... zodat niemand alleen</a:t>
            </a:r>
          </a:p>
          <a:p>
            <a:pPr algn="ctr">
              <a:lnSpc>
                <a:spcPts val="5116"/>
              </a:lnSpc>
              <a:spcBef>
                <a:spcPct val="0"/>
              </a:spcBef>
            </a:pPr>
            <a:r>
              <a:rPr lang="en-US" sz="3654">
                <a:solidFill>
                  <a:srgbClr val="C6232B"/>
                </a:solidFill>
                <a:latin typeface="Swanky and Moo Moo"/>
              </a:rPr>
              <a:t>hoeft te staan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34025" y="6406733"/>
            <a:ext cx="6419949" cy="54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52ACB6"/>
                </a:solidFill>
                <a:latin typeface="Swis721 Lt BT"/>
              </a:rPr>
              <a:t>Vereniging Hulp in Praktijk Nederland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87505" y="7123648"/>
            <a:ext cx="2448620" cy="54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Swis721 Lt BT"/>
              </a:rPr>
              <a:t>071 203 24 85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70919" y="7123648"/>
            <a:ext cx="3040459" cy="54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Swis721 BT 1"/>
              </a:rPr>
              <a:t>www.hiphelpt.nl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46173" y="7098551"/>
            <a:ext cx="2814638" cy="54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Swis721 Lt BT"/>
              </a:rPr>
              <a:t>info@hiphelpt.nl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34508" y="7840563"/>
            <a:ext cx="7418983" cy="54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Swis721 Lt BT"/>
              </a:rPr>
              <a:t>Doneren? IBAN: NL98 RABO 0334 8903 06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866763"/>
            <a:chOff x="0" y="0"/>
            <a:chExt cx="5362522" cy="17202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62522" cy="1720289"/>
            </a:xfrm>
            <a:custGeom>
              <a:avLst/>
              <a:gdLst/>
              <a:ahLst/>
              <a:cxnLst/>
              <a:rect l="l" t="t" r="r" b="b"/>
              <a:pathLst>
                <a:path w="5362522" h="1720289">
                  <a:moveTo>
                    <a:pt x="0" y="0"/>
                  </a:moveTo>
                  <a:lnTo>
                    <a:pt x="5362522" y="0"/>
                  </a:lnTo>
                  <a:lnTo>
                    <a:pt x="5362522" y="1720289"/>
                  </a:lnTo>
                  <a:lnTo>
                    <a:pt x="0" y="1720289"/>
                  </a:lnTo>
                  <a:close/>
                </a:path>
              </a:pathLst>
            </a:custGeom>
            <a:solidFill>
              <a:srgbClr val="C6232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200797" y="3536992"/>
            <a:ext cx="8041290" cy="4659541"/>
            <a:chOff x="0" y="0"/>
            <a:chExt cx="2720140" cy="15761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20140" cy="1576190"/>
            </a:xfrm>
            <a:custGeom>
              <a:avLst/>
              <a:gdLst/>
              <a:ahLst/>
              <a:cxnLst/>
              <a:rect l="l" t="t" r="r" b="b"/>
              <a:pathLst>
                <a:path w="2720140" h="1576190">
                  <a:moveTo>
                    <a:pt x="0" y="0"/>
                  </a:moveTo>
                  <a:lnTo>
                    <a:pt x="2720140" y="0"/>
                  </a:lnTo>
                  <a:lnTo>
                    <a:pt x="2720140" y="1576190"/>
                  </a:lnTo>
                  <a:lnTo>
                    <a:pt x="0" y="1576190"/>
                  </a:lnTo>
                  <a:close/>
                </a:path>
              </a:pathLst>
            </a:custGeom>
            <a:solidFill>
              <a:srgbClr val="52ACB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-79627" y="5329117"/>
            <a:ext cx="7798951" cy="122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8"/>
              </a:lnSpc>
            </a:pPr>
            <a:r>
              <a:rPr lang="en-US" sz="9105" spc="400">
                <a:solidFill>
                  <a:srgbClr val="FFFFFF"/>
                </a:solidFill>
                <a:latin typeface="Amatic SC"/>
              </a:rPr>
              <a:t>INTRODUCTIE</a:t>
            </a:r>
          </a:p>
        </p:txBody>
      </p:sp>
      <p:sp>
        <p:nvSpPr>
          <p:cNvPr id="7" name="TextBox 7"/>
          <p:cNvSpPr txBox="1"/>
          <p:nvPr/>
        </p:nvSpPr>
        <p:spPr>
          <a:xfrm rot="-372935">
            <a:off x="4572256" y="7114661"/>
            <a:ext cx="13346909" cy="125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9"/>
              </a:lnSpc>
              <a:spcBef>
                <a:spcPct val="0"/>
              </a:spcBef>
            </a:pPr>
            <a:r>
              <a:rPr lang="en-US" sz="7171">
                <a:solidFill>
                  <a:srgbClr val="C6232B"/>
                </a:solidFill>
                <a:latin typeface="Swanky and Moo Moo"/>
              </a:rPr>
              <a:t>HipHelpt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093" y="36923"/>
            <a:ext cx="18290093" cy="102881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0" y="0"/>
            <a:ext cx="10286942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33688" y="1028700"/>
            <a:ext cx="3725612" cy="155078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-347700">
            <a:off x="9475426" y="5808452"/>
            <a:ext cx="8801805" cy="63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6"/>
              </a:lnSpc>
              <a:spcBef>
                <a:spcPct val="0"/>
              </a:spcBef>
            </a:pPr>
            <a:r>
              <a:rPr lang="en-US" sz="3654">
                <a:solidFill>
                  <a:srgbClr val="C6232B"/>
                </a:solidFill>
                <a:latin typeface="Swanky and Moo Moo"/>
              </a:rPr>
              <a:t>onze inspiratie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0662355" cy="1974590"/>
            <a:chOff x="0" y="0"/>
            <a:chExt cx="14216473" cy="2632786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4216473" cy="1465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7200" spc="144">
                  <a:solidFill>
                    <a:srgbClr val="FFF6F8"/>
                  </a:solidFill>
                  <a:latin typeface="Swis721 BT 1 Bold"/>
                </a:rPr>
                <a:t>Kenmerken hulp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378125"/>
              <a:ext cx="2149127" cy="254661"/>
            </a:xfrm>
            <a:prstGeom prst="rect">
              <a:avLst/>
            </a:prstGeom>
            <a:solidFill>
              <a:srgbClr val="FFF6F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6736" y="6599167"/>
            <a:ext cx="3184590" cy="26591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96849" y="8418927"/>
            <a:ext cx="4728863" cy="16787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38770" y="3141820"/>
            <a:ext cx="2770756" cy="22867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52449" y="2203072"/>
            <a:ext cx="2746525" cy="32254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419395" y="2971296"/>
            <a:ext cx="2810669" cy="245723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021327" y="5795645"/>
            <a:ext cx="4223458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56">
                <a:solidFill>
                  <a:srgbClr val="FFF6F8"/>
                </a:solidFill>
                <a:latin typeface="Swis721 BT 1"/>
              </a:rPr>
              <a:t>Praktisch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13983" y="5795645"/>
            <a:ext cx="4223458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56">
                <a:solidFill>
                  <a:srgbClr val="FFF6F8"/>
                </a:solidFill>
                <a:latin typeface="Swis721 BT 1"/>
              </a:rPr>
              <a:t>Sociaal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13001" y="5795645"/>
            <a:ext cx="4223458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56">
                <a:solidFill>
                  <a:srgbClr val="FFF6F8"/>
                </a:solidFill>
                <a:latin typeface="Swis721 BT 1"/>
              </a:rPr>
              <a:t>Vervoer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21327" y="7738745"/>
            <a:ext cx="4223458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56">
                <a:solidFill>
                  <a:srgbClr val="FFF6F8"/>
                </a:solidFill>
                <a:latin typeface="Swis721 Lt BT"/>
              </a:rPr>
              <a:t>Helpen in je eigen buurt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25712" y="7419975"/>
            <a:ext cx="6460970" cy="133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  <a:spcBef>
                <a:spcPct val="0"/>
              </a:spcBef>
            </a:pPr>
            <a:r>
              <a:rPr lang="en-US" sz="2552">
                <a:solidFill>
                  <a:srgbClr val="FFFFFF"/>
                </a:solidFill>
                <a:latin typeface="Swis721 BT 2"/>
              </a:rPr>
              <a:t>Bij 80% van de gematchte hulpvragen wordt binnen een afstand van 2 km een hulpbieder gevonden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15C5DFC-BBA9-4556-B2D0-04CF6035A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96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2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7272"/>
          <a:stretch>
            <a:fillRect/>
          </a:stretch>
        </p:blipFill>
        <p:spPr>
          <a:xfrm>
            <a:off x="0" y="0"/>
            <a:ext cx="967923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0309" y="-2828925"/>
            <a:ext cx="5657850" cy="5657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83934" y="8339041"/>
            <a:ext cx="2375366" cy="9192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87760" y="8502165"/>
            <a:ext cx="1999188" cy="5930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790432" y="300131"/>
            <a:ext cx="3777604" cy="72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1"/>
              </a:lnSpc>
            </a:pPr>
            <a:r>
              <a:rPr lang="en-US" sz="4251">
                <a:solidFill>
                  <a:srgbClr val="52ACB6"/>
                </a:solidFill>
                <a:latin typeface="Swis721 BT 1"/>
              </a:rPr>
              <a:t>Simpel en snel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20765" y="1165336"/>
            <a:ext cx="3916939" cy="110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8595B"/>
                </a:solidFill>
                <a:latin typeface="Swis721 BT 1"/>
              </a:rPr>
              <a:t>Hulp bieden is heel eenvoudig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8595B"/>
                </a:solidFill>
                <a:latin typeface="Swis721 BT 1"/>
              </a:rPr>
              <a:t> dankzij de slimme app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58595B"/>
                </a:solidFill>
                <a:latin typeface="Swis721 BT 1"/>
              </a:rPr>
              <a:t> van HipHelpt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87984" y="3354353"/>
            <a:ext cx="6771316" cy="311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63">
                <a:solidFill>
                  <a:srgbClr val="FFFFFF"/>
                </a:solidFill>
                <a:latin typeface="Swis721 BT 1"/>
              </a:rPr>
              <a:t>HipHelpt maakt hulp bieden graag eenvoudiger.</a:t>
            </a:r>
          </a:p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63">
                <a:solidFill>
                  <a:srgbClr val="FFFFFF"/>
                </a:solidFill>
                <a:latin typeface="Swis721 BT 1"/>
              </a:rPr>
              <a:t>Door hulpvragen zichtbaar en toegankelijk te maken.</a:t>
            </a:r>
          </a:p>
          <a:p>
            <a:pPr>
              <a:lnSpc>
                <a:spcPts val="3107"/>
              </a:lnSpc>
              <a:spcBef>
                <a:spcPct val="0"/>
              </a:spcBef>
            </a:pPr>
            <a:endParaRPr lang="en-US" sz="2100" spc="63">
              <a:solidFill>
                <a:srgbClr val="FFFFFF"/>
              </a:solidFill>
              <a:latin typeface="Swis721 BT 1"/>
            </a:endParaRPr>
          </a:p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63">
                <a:solidFill>
                  <a:srgbClr val="FFFFFF"/>
                </a:solidFill>
                <a:latin typeface="Swis721 Lt BT"/>
              </a:rPr>
              <a:t>Met de HipHelpt-app voor smartphone en/of tablet:</a:t>
            </a:r>
          </a:p>
          <a:p>
            <a:pPr marL="453390" lvl="1" indent="-226695">
              <a:lnSpc>
                <a:spcPts val="2730"/>
              </a:lnSpc>
              <a:buFont typeface="Arial"/>
              <a:buChar char="•"/>
            </a:pPr>
            <a:r>
              <a:rPr lang="en-US" sz="2100" spc="63">
                <a:solidFill>
                  <a:srgbClr val="FFFFFF"/>
                </a:solidFill>
                <a:latin typeface="Swis721 Lt BT"/>
              </a:rPr>
              <a:t>Blijf je op de hoogte van hulpvragen uit jouw buurt;</a:t>
            </a:r>
          </a:p>
          <a:p>
            <a:pPr marL="453390" lvl="1" indent="-226695">
              <a:lnSpc>
                <a:spcPts val="2730"/>
              </a:lnSpc>
              <a:buFont typeface="Arial"/>
              <a:buChar char="•"/>
            </a:pPr>
            <a:r>
              <a:rPr lang="en-US" sz="2100" spc="63">
                <a:solidFill>
                  <a:srgbClr val="FFFFFF"/>
                </a:solidFill>
                <a:latin typeface="Swis721 Lt BT"/>
              </a:rPr>
              <a:t>Reageer je direct op openstaande hulpvragen;</a:t>
            </a:r>
          </a:p>
          <a:p>
            <a:pPr marL="453390" lvl="1" indent="-226695">
              <a:lnSpc>
                <a:spcPts val="2730"/>
              </a:lnSpc>
              <a:buFont typeface="Arial"/>
              <a:buChar char="•"/>
            </a:pPr>
            <a:r>
              <a:rPr lang="en-US" sz="2100" spc="63">
                <a:solidFill>
                  <a:srgbClr val="FFFFFF"/>
                </a:solidFill>
                <a:latin typeface="Swis721 Lt BT"/>
              </a:rPr>
              <a:t>Pas je je profiel en beschikbaarheid eenvoudig aan.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HipHelpt app">
            <a:hlinkClick r:id="" action="ppaction://media"/>
            <a:extLst>
              <a:ext uri="{FF2B5EF4-FFF2-40B4-BE49-F238E27FC236}">
                <a16:creationId xmlns:a16="http://schemas.microsoft.com/office/drawing/2014/main" id="{02FFC7E7-24E0-45AE-A53C-039166501E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860"/>
            <a:ext cx="18288000" cy="103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03021" y="1085850"/>
            <a:ext cx="6481957" cy="817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7"/>
              </a:lnSpc>
            </a:pPr>
            <a:r>
              <a:rPr lang="en-US" sz="11241">
                <a:solidFill>
                  <a:srgbClr val="FFFFFF"/>
                </a:solidFill>
                <a:latin typeface="Amatic SC"/>
              </a:rPr>
              <a:t>Geen mens kan </a:t>
            </a:r>
          </a:p>
          <a:p>
            <a:pPr algn="ctr">
              <a:lnSpc>
                <a:spcPts val="12927"/>
              </a:lnSpc>
            </a:pPr>
            <a:r>
              <a:rPr lang="en-US" sz="11241">
                <a:solidFill>
                  <a:srgbClr val="FFFFFF"/>
                </a:solidFill>
                <a:latin typeface="Amatic SC"/>
              </a:rPr>
              <a:t>iedereen helpen,</a:t>
            </a:r>
          </a:p>
          <a:p>
            <a:pPr algn="ctr">
              <a:lnSpc>
                <a:spcPts val="12927"/>
              </a:lnSpc>
            </a:pPr>
            <a:r>
              <a:rPr lang="en-US" sz="11241">
                <a:solidFill>
                  <a:srgbClr val="FFFFFF"/>
                </a:solidFill>
                <a:latin typeface="Amatic SC"/>
              </a:rPr>
              <a:t>maar</a:t>
            </a:r>
          </a:p>
          <a:p>
            <a:pPr algn="ctr">
              <a:lnSpc>
                <a:spcPts val="12927"/>
              </a:lnSpc>
            </a:pPr>
            <a:r>
              <a:rPr lang="en-US" sz="11241">
                <a:solidFill>
                  <a:srgbClr val="FFFFFF"/>
                </a:solidFill>
                <a:latin typeface="Amatic SC"/>
              </a:rPr>
              <a:t> iedereen kan </a:t>
            </a:r>
          </a:p>
          <a:p>
            <a:pPr algn="ctr">
              <a:lnSpc>
                <a:spcPts val="12927"/>
              </a:lnSpc>
            </a:pPr>
            <a:r>
              <a:rPr lang="en-US" sz="11241">
                <a:solidFill>
                  <a:srgbClr val="FFFFFF"/>
                </a:solidFill>
                <a:latin typeface="Amatic SC"/>
              </a:rPr>
              <a:t>iemand helpen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05A5997D5D2498D1501F9D34A5040" ma:contentTypeVersion="10" ma:contentTypeDescription="Een nieuw document maken." ma:contentTypeScope="" ma:versionID="faa0f5b435699835576548049f8f8319">
  <xsd:schema xmlns:xsd="http://www.w3.org/2001/XMLSchema" xmlns:xs="http://www.w3.org/2001/XMLSchema" xmlns:p="http://schemas.microsoft.com/office/2006/metadata/properties" xmlns:ns2="8226db45-9b8a-4a83-94b3-7c84e2ad1002" xmlns:ns3="a91dd7bd-91d7-4f20-bd96-cca4412b69d0" targetNamespace="http://schemas.microsoft.com/office/2006/metadata/properties" ma:root="true" ma:fieldsID="1c80e9ad76d0337c6f665b61f4751e0d" ns2:_="" ns3:_="">
    <xsd:import namespace="8226db45-9b8a-4a83-94b3-7c84e2ad1002"/>
    <xsd:import namespace="a91dd7bd-91d7-4f20-bd96-cca4412b69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26db45-9b8a-4a83-94b3-7c84e2ad10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dd7bd-91d7-4f20-bd96-cca4412b69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9EE642-4264-4D06-A9F6-E147609A62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2B71EC-2480-4479-9781-602F0E185EF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CA1743E-9FDE-497B-A338-C825F783AF0F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362</Words>
  <Application>Microsoft Office PowerPoint</Application>
  <PresentationFormat>Aangepast</PresentationFormat>
  <Paragraphs>60</Paragraphs>
  <Slides>15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4" baseType="lpstr">
      <vt:lpstr>Swis721 BT 2</vt:lpstr>
      <vt:lpstr>Arial</vt:lpstr>
      <vt:lpstr>Swis721 Lt BT</vt:lpstr>
      <vt:lpstr>Amatic SC</vt:lpstr>
      <vt:lpstr>Swanky and Moo Moo</vt:lpstr>
      <vt:lpstr>Swis721 BT 1 Bold</vt:lpstr>
      <vt:lpstr>Swis721 BT 1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Nieuwe HipHelpt presentatie</dc:title>
  <dc:creator>Jelle Sijtsma</dc:creator>
  <cp:lastModifiedBy>Johan Suithoff | HipHelpt</cp:lastModifiedBy>
  <cp:revision>2</cp:revision>
  <dcterms:created xsi:type="dcterms:W3CDTF">2006-08-16T00:00:00Z</dcterms:created>
  <dcterms:modified xsi:type="dcterms:W3CDTF">2021-09-14T17:45:42Z</dcterms:modified>
  <dc:identifier>DAEHOiWQ7j0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0x0101001FC05A5997D5D2498D1501F9D34A5040</vt:lpwstr>
  </property>
</Properties>
</file>